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317" r:id="rId2"/>
    <p:sldId id="319" r:id="rId3"/>
    <p:sldId id="320" r:id="rId4"/>
    <p:sldId id="318" r:id="rId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4708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796" autoAdjust="0"/>
    <p:restoredTop sz="94660"/>
  </p:normalViewPr>
  <p:slideViewPr>
    <p:cSldViewPr snapToGrid="0">
      <p:cViewPr varScale="1">
        <p:scale>
          <a:sx n="95" d="100"/>
          <a:sy n="95" d="100"/>
        </p:scale>
        <p:origin x="180"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presProps" Target="presProps.xml"/><Relationship Id="rId5" Type="http://schemas.openxmlformats.org/officeDocument/2006/relationships/slide" Target="slides/slide4.xml"/><Relationship Id="rId4" Type="http://schemas.openxmlformats.org/officeDocument/2006/relationships/slide" Target="slides/slide3.xml"/><Relationship Id="rId9"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91237B-C80A-4F1C-986D-9BB84B45BC8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AF6FF91-3A25-4075-A691-513B9C88884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1EB9982-E5FF-4043-BD87-4D39FF7136FB}"/>
              </a:ext>
            </a:extLst>
          </p:cNvPr>
          <p:cNvSpPr>
            <a:spLocks noGrp="1"/>
          </p:cNvSpPr>
          <p:nvPr>
            <p:ph type="dt" sz="half" idx="10"/>
          </p:nvPr>
        </p:nvSpPr>
        <p:spPr/>
        <p:txBody>
          <a:bodyPr/>
          <a:lstStyle/>
          <a:p>
            <a:fld id="{A52EDCAA-DBC8-4C62-8BAB-6FEC98144FCA}" type="datetimeFigureOut">
              <a:rPr lang="en-US" smtClean="0"/>
              <a:t>8/13/2021</a:t>
            </a:fld>
            <a:endParaRPr lang="en-US"/>
          </a:p>
        </p:txBody>
      </p:sp>
      <p:sp>
        <p:nvSpPr>
          <p:cNvPr id="5" name="Footer Placeholder 4">
            <a:extLst>
              <a:ext uri="{FF2B5EF4-FFF2-40B4-BE49-F238E27FC236}">
                <a16:creationId xmlns:a16="http://schemas.microsoft.com/office/drawing/2014/main" id="{7BEC27D7-54B4-4B14-9C4E-5F753970B8B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7B09D4-83D2-4384-89F3-FB3D1DD13B46}"/>
              </a:ext>
            </a:extLst>
          </p:cNvPr>
          <p:cNvSpPr>
            <a:spLocks noGrp="1"/>
          </p:cNvSpPr>
          <p:nvPr>
            <p:ph type="sldNum" sz="quarter" idx="12"/>
          </p:nvPr>
        </p:nvSpPr>
        <p:spPr/>
        <p:txBody>
          <a:bodyPr/>
          <a:lstStyle/>
          <a:p>
            <a:fld id="{F7A6568C-1E3C-448E-A28A-E9D0C39317AC}" type="slidenum">
              <a:rPr lang="en-US" smtClean="0"/>
              <a:t>‹#›</a:t>
            </a:fld>
            <a:endParaRPr lang="en-US"/>
          </a:p>
        </p:txBody>
      </p:sp>
    </p:spTree>
    <p:extLst>
      <p:ext uri="{BB962C8B-B14F-4D97-AF65-F5344CB8AC3E}">
        <p14:creationId xmlns:p14="http://schemas.microsoft.com/office/powerpoint/2010/main" val="38809521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11E180-74EC-40C0-8E5A-7356CDA580F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9DEEAA4-7510-4BCF-ADE3-12FC7CC931D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46E9E3E-E237-4C2A-B0C9-70532B3A6309}"/>
              </a:ext>
            </a:extLst>
          </p:cNvPr>
          <p:cNvSpPr>
            <a:spLocks noGrp="1"/>
          </p:cNvSpPr>
          <p:nvPr>
            <p:ph type="dt" sz="half" idx="10"/>
          </p:nvPr>
        </p:nvSpPr>
        <p:spPr/>
        <p:txBody>
          <a:bodyPr/>
          <a:lstStyle/>
          <a:p>
            <a:fld id="{A52EDCAA-DBC8-4C62-8BAB-6FEC98144FCA}" type="datetimeFigureOut">
              <a:rPr lang="en-US" smtClean="0"/>
              <a:t>8/13/2021</a:t>
            </a:fld>
            <a:endParaRPr lang="en-US"/>
          </a:p>
        </p:txBody>
      </p:sp>
      <p:sp>
        <p:nvSpPr>
          <p:cNvPr id="5" name="Footer Placeholder 4">
            <a:extLst>
              <a:ext uri="{FF2B5EF4-FFF2-40B4-BE49-F238E27FC236}">
                <a16:creationId xmlns:a16="http://schemas.microsoft.com/office/drawing/2014/main" id="{0646EBEC-14A4-4D4F-BF0C-C04C79C40AA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7058927-8C41-414F-90B3-712FC0FCFBC1}"/>
              </a:ext>
            </a:extLst>
          </p:cNvPr>
          <p:cNvSpPr>
            <a:spLocks noGrp="1"/>
          </p:cNvSpPr>
          <p:nvPr>
            <p:ph type="sldNum" sz="quarter" idx="12"/>
          </p:nvPr>
        </p:nvSpPr>
        <p:spPr/>
        <p:txBody>
          <a:bodyPr/>
          <a:lstStyle/>
          <a:p>
            <a:fld id="{F7A6568C-1E3C-448E-A28A-E9D0C39317AC}" type="slidenum">
              <a:rPr lang="en-US" smtClean="0"/>
              <a:t>‹#›</a:t>
            </a:fld>
            <a:endParaRPr lang="en-US"/>
          </a:p>
        </p:txBody>
      </p:sp>
    </p:spTree>
    <p:extLst>
      <p:ext uri="{BB962C8B-B14F-4D97-AF65-F5344CB8AC3E}">
        <p14:creationId xmlns:p14="http://schemas.microsoft.com/office/powerpoint/2010/main" val="36134371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B3C24A9-FA6F-42AF-8C9A-76441D0D9C8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2ED9047-A653-4D54-8ACA-01762680A8B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CB82713-99C8-4884-86A4-398CA2AAAD39}"/>
              </a:ext>
            </a:extLst>
          </p:cNvPr>
          <p:cNvSpPr>
            <a:spLocks noGrp="1"/>
          </p:cNvSpPr>
          <p:nvPr>
            <p:ph type="dt" sz="half" idx="10"/>
          </p:nvPr>
        </p:nvSpPr>
        <p:spPr/>
        <p:txBody>
          <a:bodyPr/>
          <a:lstStyle/>
          <a:p>
            <a:fld id="{A52EDCAA-DBC8-4C62-8BAB-6FEC98144FCA}" type="datetimeFigureOut">
              <a:rPr lang="en-US" smtClean="0"/>
              <a:t>8/13/2021</a:t>
            </a:fld>
            <a:endParaRPr lang="en-US"/>
          </a:p>
        </p:txBody>
      </p:sp>
      <p:sp>
        <p:nvSpPr>
          <p:cNvPr id="5" name="Footer Placeholder 4">
            <a:extLst>
              <a:ext uri="{FF2B5EF4-FFF2-40B4-BE49-F238E27FC236}">
                <a16:creationId xmlns:a16="http://schemas.microsoft.com/office/drawing/2014/main" id="{F3B87F3E-5FDB-45EB-9BB6-5B75FFDDDB1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96C14F4-792B-475A-99D7-4E80D75F8715}"/>
              </a:ext>
            </a:extLst>
          </p:cNvPr>
          <p:cNvSpPr>
            <a:spLocks noGrp="1"/>
          </p:cNvSpPr>
          <p:nvPr>
            <p:ph type="sldNum" sz="quarter" idx="12"/>
          </p:nvPr>
        </p:nvSpPr>
        <p:spPr/>
        <p:txBody>
          <a:bodyPr/>
          <a:lstStyle/>
          <a:p>
            <a:fld id="{F7A6568C-1E3C-448E-A28A-E9D0C39317AC}" type="slidenum">
              <a:rPr lang="en-US" smtClean="0"/>
              <a:t>‹#›</a:t>
            </a:fld>
            <a:endParaRPr lang="en-US"/>
          </a:p>
        </p:txBody>
      </p:sp>
    </p:spTree>
    <p:extLst>
      <p:ext uri="{BB962C8B-B14F-4D97-AF65-F5344CB8AC3E}">
        <p14:creationId xmlns:p14="http://schemas.microsoft.com/office/powerpoint/2010/main" val="352790243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Διαφάνεια τίτλου">
    <p:spTree>
      <p:nvGrpSpPr>
        <p:cNvPr id="1" name=""/>
        <p:cNvGrpSpPr/>
        <p:nvPr/>
      </p:nvGrpSpPr>
      <p:grpSpPr>
        <a:xfrm>
          <a:off x="0" y="0"/>
          <a:ext cx="0" cy="0"/>
          <a:chOff x="0" y="0"/>
          <a:chExt cx="0" cy="0"/>
        </a:xfrm>
      </p:grpSpPr>
      <p:sp>
        <p:nvSpPr>
          <p:cNvPr id="2" name="Title 1"/>
          <p:cNvSpPr>
            <a:spLocks noGrp="1"/>
          </p:cNvSpPr>
          <p:nvPr>
            <p:ph type="title"/>
          </p:nvPr>
        </p:nvSpPr>
        <p:spPr>
          <a:xfrm>
            <a:off x="1541748" y="1268760"/>
            <a:ext cx="9073008" cy="1656184"/>
          </a:xfrm>
        </p:spPr>
        <p:txBody>
          <a:bodyPr/>
          <a:lstStyle>
            <a:lvl1pPr algn="ctr" rtl="0" eaLnBrk="1" fontAlgn="base" hangingPunct="1">
              <a:spcBef>
                <a:spcPct val="0"/>
              </a:spcBef>
              <a:spcAft>
                <a:spcPct val="0"/>
              </a:spcAft>
              <a:defRPr lang="en-US" sz="6000" b="1" dirty="0">
                <a:solidFill>
                  <a:srgbClr val="556DA9"/>
                </a:solidFill>
                <a:latin typeface="Arial" pitchFamily="34" charset="0"/>
              </a:defRPr>
            </a:lvl1pPr>
          </a:lstStyle>
          <a:p>
            <a:r>
              <a:rPr lang="el-GR" dirty="0"/>
              <a:t>Στυλ κύριου τίτλου</a:t>
            </a:r>
            <a:endParaRPr lang="en-US" dirty="0"/>
          </a:p>
        </p:txBody>
      </p:sp>
      <p:sp>
        <p:nvSpPr>
          <p:cNvPr id="5" name="Subtitle 2"/>
          <p:cNvSpPr>
            <a:spLocks noGrp="1"/>
          </p:cNvSpPr>
          <p:nvPr>
            <p:ph type="subTitle" idx="1" hasCustomPrompt="1"/>
          </p:nvPr>
        </p:nvSpPr>
        <p:spPr>
          <a:xfrm>
            <a:off x="1542252" y="3602038"/>
            <a:ext cx="9072000" cy="1655762"/>
          </a:xfrm>
        </p:spPr>
        <p:txBody>
          <a:bodyPr/>
          <a:lstStyle>
            <a:lvl1pPr marL="0" indent="0" algn="ctr">
              <a:buNone/>
              <a:defRPr lang="en-US" sz="2400" b="1" dirty="0">
                <a:solidFill>
                  <a:srgbClr val="556DA9"/>
                </a:solidFill>
                <a:latin typeface="Arial"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l-GR" dirty="0"/>
              <a:t>Στυλ κύριου υπότιτλου</a:t>
            </a:r>
            <a:endParaRPr lang="en-US" dirty="0"/>
          </a:p>
        </p:txBody>
      </p:sp>
      <p:sp>
        <p:nvSpPr>
          <p:cNvPr id="4" name="Slide Number Placeholder 1"/>
          <p:cNvSpPr>
            <a:spLocks noGrp="1"/>
          </p:cNvSpPr>
          <p:nvPr>
            <p:ph type="sldNum" sz="quarter" idx="10"/>
          </p:nvPr>
        </p:nvSpPr>
        <p:spPr>
          <a:xfrm>
            <a:off x="8543925" y="6356350"/>
            <a:ext cx="2844800" cy="365125"/>
          </a:xfrm>
        </p:spPr>
        <p:txBody>
          <a:bodyPr/>
          <a:lstStyle>
            <a:lvl1pPr>
              <a:defRPr/>
            </a:lvl1pPr>
          </a:lstStyle>
          <a:p>
            <a:pPr>
              <a:defRPr/>
            </a:pPr>
            <a:fld id="{CDECE8AA-EB86-4AF5-BC18-A66EC7CD4617}" type="slidenum">
              <a:rPr lang="el-GR"/>
              <a:pPr>
                <a:defRPr/>
              </a:pPr>
              <a:t>‹#›</a:t>
            </a:fld>
            <a:endParaRPr lang="el-GR" dirty="0"/>
          </a:p>
        </p:txBody>
      </p:sp>
    </p:spTree>
    <p:extLst>
      <p:ext uri="{BB962C8B-B14F-4D97-AF65-F5344CB8AC3E}">
        <p14:creationId xmlns:p14="http://schemas.microsoft.com/office/powerpoint/2010/main" val="27068059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FA933E-07FE-4C9D-87ED-6E6D3089FEC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1EB9A05-1304-42CA-A20E-90F96638AA3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910E3A-2E6C-42C5-8CD4-1C8B62D6DCF4}"/>
              </a:ext>
            </a:extLst>
          </p:cNvPr>
          <p:cNvSpPr>
            <a:spLocks noGrp="1"/>
          </p:cNvSpPr>
          <p:nvPr>
            <p:ph type="dt" sz="half" idx="10"/>
          </p:nvPr>
        </p:nvSpPr>
        <p:spPr/>
        <p:txBody>
          <a:bodyPr/>
          <a:lstStyle/>
          <a:p>
            <a:fld id="{A52EDCAA-DBC8-4C62-8BAB-6FEC98144FCA}" type="datetimeFigureOut">
              <a:rPr lang="en-US" smtClean="0"/>
              <a:t>8/13/2021</a:t>
            </a:fld>
            <a:endParaRPr lang="en-US"/>
          </a:p>
        </p:txBody>
      </p:sp>
      <p:sp>
        <p:nvSpPr>
          <p:cNvPr id="5" name="Footer Placeholder 4">
            <a:extLst>
              <a:ext uri="{FF2B5EF4-FFF2-40B4-BE49-F238E27FC236}">
                <a16:creationId xmlns:a16="http://schemas.microsoft.com/office/drawing/2014/main" id="{A9C074DB-3B0E-4FF8-A6C0-C9AF184DE79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C0B5D67-F966-4DD0-BD18-71DE34D5F296}"/>
              </a:ext>
            </a:extLst>
          </p:cNvPr>
          <p:cNvSpPr>
            <a:spLocks noGrp="1"/>
          </p:cNvSpPr>
          <p:nvPr>
            <p:ph type="sldNum" sz="quarter" idx="12"/>
          </p:nvPr>
        </p:nvSpPr>
        <p:spPr/>
        <p:txBody>
          <a:bodyPr/>
          <a:lstStyle/>
          <a:p>
            <a:fld id="{F7A6568C-1E3C-448E-A28A-E9D0C39317AC}" type="slidenum">
              <a:rPr lang="en-US" smtClean="0"/>
              <a:t>‹#›</a:t>
            </a:fld>
            <a:endParaRPr lang="en-US"/>
          </a:p>
        </p:txBody>
      </p:sp>
    </p:spTree>
    <p:extLst>
      <p:ext uri="{BB962C8B-B14F-4D97-AF65-F5344CB8AC3E}">
        <p14:creationId xmlns:p14="http://schemas.microsoft.com/office/powerpoint/2010/main" val="22479426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16605-6405-4B2F-A0EE-CEEB945B391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15C2263-667F-497B-BF80-9C436E38B19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8B23448-B0AA-4ED2-9D08-26FA11CBDB12}"/>
              </a:ext>
            </a:extLst>
          </p:cNvPr>
          <p:cNvSpPr>
            <a:spLocks noGrp="1"/>
          </p:cNvSpPr>
          <p:nvPr>
            <p:ph type="dt" sz="half" idx="10"/>
          </p:nvPr>
        </p:nvSpPr>
        <p:spPr/>
        <p:txBody>
          <a:bodyPr/>
          <a:lstStyle/>
          <a:p>
            <a:fld id="{A52EDCAA-DBC8-4C62-8BAB-6FEC98144FCA}" type="datetimeFigureOut">
              <a:rPr lang="en-US" smtClean="0"/>
              <a:t>8/13/2021</a:t>
            </a:fld>
            <a:endParaRPr lang="en-US"/>
          </a:p>
        </p:txBody>
      </p:sp>
      <p:sp>
        <p:nvSpPr>
          <p:cNvPr id="5" name="Footer Placeholder 4">
            <a:extLst>
              <a:ext uri="{FF2B5EF4-FFF2-40B4-BE49-F238E27FC236}">
                <a16:creationId xmlns:a16="http://schemas.microsoft.com/office/drawing/2014/main" id="{7EF53861-5206-4D2D-9F3C-119CCB0584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DAFC360-B6D3-4229-AC84-177158AB555D}"/>
              </a:ext>
            </a:extLst>
          </p:cNvPr>
          <p:cNvSpPr>
            <a:spLocks noGrp="1"/>
          </p:cNvSpPr>
          <p:nvPr>
            <p:ph type="sldNum" sz="quarter" idx="12"/>
          </p:nvPr>
        </p:nvSpPr>
        <p:spPr/>
        <p:txBody>
          <a:bodyPr/>
          <a:lstStyle/>
          <a:p>
            <a:fld id="{F7A6568C-1E3C-448E-A28A-E9D0C39317AC}" type="slidenum">
              <a:rPr lang="en-US" smtClean="0"/>
              <a:t>‹#›</a:t>
            </a:fld>
            <a:endParaRPr lang="en-US"/>
          </a:p>
        </p:txBody>
      </p:sp>
    </p:spTree>
    <p:extLst>
      <p:ext uri="{BB962C8B-B14F-4D97-AF65-F5344CB8AC3E}">
        <p14:creationId xmlns:p14="http://schemas.microsoft.com/office/powerpoint/2010/main" val="10303266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4354BE-2CCC-4F32-847F-944C6E1105A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7388949-11D9-4069-B4E3-120778282FE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9DD2960-0063-4E99-8DCF-80B5E73BDE4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85893DC-E186-4B8D-A6A4-4DD9FD8CC6F0}"/>
              </a:ext>
            </a:extLst>
          </p:cNvPr>
          <p:cNvSpPr>
            <a:spLocks noGrp="1"/>
          </p:cNvSpPr>
          <p:nvPr>
            <p:ph type="dt" sz="half" idx="10"/>
          </p:nvPr>
        </p:nvSpPr>
        <p:spPr/>
        <p:txBody>
          <a:bodyPr/>
          <a:lstStyle/>
          <a:p>
            <a:fld id="{A52EDCAA-DBC8-4C62-8BAB-6FEC98144FCA}" type="datetimeFigureOut">
              <a:rPr lang="en-US" smtClean="0"/>
              <a:t>8/13/2021</a:t>
            </a:fld>
            <a:endParaRPr lang="en-US"/>
          </a:p>
        </p:txBody>
      </p:sp>
      <p:sp>
        <p:nvSpPr>
          <p:cNvPr id="6" name="Footer Placeholder 5">
            <a:extLst>
              <a:ext uri="{FF2B5EF4-FFF2-40B4-BE49-F238E27FC236}">
                <a16:creationId xmlns:a16="http://schemas.microsoft.com/office/drawing/2014/main" id="{A117B651-2CAB-4E93-BCEF-CD1DD1D74B9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88C2A9A-54C7-440B-8546-8DB0E3C3B95D}"/>
              </a:ext>
            </a:extLst>
          </p:cNvPr>
          <p:cNvSpPr>
            <a:spLocks noGrp="1"/>
          </p:cNvSpPr>
          <p:nvPr>
            <p:ph type="sldNum" sz="quarter" idx="12"/>
          </p:nvPr>
        </p:nvSpPr>
        <p:spPr/>
        <p:txBody>
          <a:bodyPr/>
          <a:lstStyle/>
          <a:p>
            <a:fld id="{F7A6568C-1E3C-448E-A28A-E9D0C39317AC}" type="slidenum">
              <a:rPr lang="en-US" smtClean="0"/>
              <a:t>‹#›</a:t>
            </a:fld>
            <a:endParaRPr lang="en-US"/>
          </a:p>
        </p:txBody>
      </p:sp>
    </p:spTree>
    <p:extLst>
      <p:ext uri="{BB962C8B-B14F-4D97-AF65-F5344CB8AC3E}">
        <p14:creationId xmlns:p14="http://schemas.microsoft.com/office/powerpoint/2010/main" val="5369264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F6D6F-4E2B-497B-BFBB-CC37914888E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10F51B3-8522-41E7-AFE5-26C47FD0FB1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12AB98E-18C7-4AF9-86AC-CE481E482C2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E5B37A5-6BB5-43AD-82D1-E68262C90DD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A98EE3D-0A41-439A-B5F5-1742D27C879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C2E4121-F7E5-4297-8B82-EFCE919F3A2F}"/>
              </a:ext>
            </a:extLst>
          </p:cNvPr>
          <p:cNvSpPr>
            <a:spLocks noGrp="1"/>
          </p:cNvSpPr>
          <p:nvPr>
            <p:ph type="dt" sz="half" idx="10"/>
          </p:nvPr>
        </p:nvSpPr>
        <p:spPr/>
        <p:txBody>
          <a:bodyPr/>
          <a:lstStyle/>
          <a:p>
            <a:fld id="{A52EDCAA-DBC8-4C62-8BAB-6FEC98144FCA}" type="datetimeFigureOut">
              <a:rPr lang="en-US" smtClean="0"/>
              <a:t>8/13/2021</a:t>
            </a:fld>
            <a:endParaRPr lang="en-US"/>
          </a:p>
        </p:txBody>
      </p:sp>
      <p:sp>
        <p:nvSpPr>
          <p:cNvPr id="8" name="Footer Placeholder 7">
            <a:extLst>
              <a:ext uri="{FF2B5EF4-FFF2-40B4-BE49-F238E27FC236}">
                <a16:creationId xmlns:a16="http://schemas.microsoft.com/office/drawing/2014/main" id="{7221EBD5-2D8B-44F1-B5E1-B28B1DABADB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20AAF34-076B-4F15-AC2E-F811A591902C}"/>
              </a:ext>
            </a:extLst>
          </p:cNvPr>
          <p:cNvSpPr>
            <a:spLocks noGrp="1"/>
          </p:cNvSpPr>
          <p:nvPr>
            <p:ph type="sldNum" sz="quarter" idx="12"/>
          </p:nvPr>
        </p:nvSpPr>
        <p:spPr/>
        <p:txBody>
          <a:bodyPr/>
          <a:lstStyle/>
          <a:p>
            <a:fld id="{F7A6568C-1E3C-448E-A28A-E9D0C39317AC}" type="slidenum">
              <a:rPr lang="en-US" smtClean="0"/>
              <a:t>‹#›</a:t>
            </a:fld>
            <a:endParaRPr lang="en-US"/>
          </a:p>
        </p:txBody>
      </p:sp>
    </p:spTree>
    <p:extLst>
      <p:ext uri="{BB962C8B-B14F-4D97-AF65-F5344CB8AC3E}">
        <p14:creationId xmlns:p14="http://schemas.microsoft.com/office/powerpoint/2010/main" val="27573884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C3A02C-2F21-42A1-B213-EC89990067A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9408047-E88D-4BB8-860E-869B4BEC35D7}"/>
              </a:ext>
            </a:extLst>
          </p:cNvPr>
          <p:cNvSpPr>
            <a:spLocks noGrp="1"/>
          </p:cNvSpPr>
          <p:nvPr>
            <p:ph type="dt" sz="half" idx="10"/>
          </p:nvPr>
        </p:nvSpPr>
        <p:spPr/>
        <p:txBody>
          <a:bodyPr/>
          <a:lstStyle/>
          <a:p>
            <a:fld id="{A52EDCAA-DBC8-4C62-8BAB-6FEC98144FCA}" type="datetimeFigureOut">
              <a:rPr lang="en-US" smtClean="0"/>
              <a:t>8/13/2021</a:t>
            </a:fld>
            <a:endParaRPr lang="en-US"/>
          </a:p>
        </p:txBody>
      </p:sp>
      <p:sp>
        <p:nvSpPr>
          <p:cNvPr id="4" name="Footer Placeholder 3">
            <a:extLst>
              <a:ext uri="{FF2B5EF4-FFF2-40B4-BE49-F238E27FC236}">
                <a16:creationId xmlns:a16="http://schemas.microsoft.com/office/drawing/2014/main" id="{D544AF19-44DB-477A-AB4A-AF093EF2CFF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2F44661-4DE4-462C-8248-754BACF176F3}"/>
              </a:ext>
            </a:extLst>
          </p:cNvPr>
          <p:cNvSpPr>
            <a:spLocks noGrp="1"/>
          </p:cNvSpPr>
          <p:nvPr>
            <p:ph type="sldNum" sz="quarter" idx="12"/>
          </p:nvPr>
        </p:nvSpPr>
        <p:spPr/>
        <p:txBody>
          <a:bodyPr/>
          <a:lstStyle/>
          <a:p>
            <a:fld id="{F7A6568C-1E3C-448E-A28A-E9D0C39317AC}" type="slidenum">
              <a:rPr lang="en-US" smtClean="0"/>
              <a:t>‹#›</a:t>
            </a:fld>
            <a:endParaRPr lang="en-US"/>
          </a:p>
        </p:txBody>
      </p:sp>
    </p:spTree>
    <p:extLst>
      <p:ext uri="{BB962C8B-B14F-4D97-AF65-F5344CB8AC3E}">
        <p14:creationId xmlns:p14="http://schemas.microsoft.com/office/powerpoint/2010/main" val="8372608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4F081AD-1D18-4BF3-A8AC-C0865335A99D}"/>
              </a:ext>
            </a:extLst>
          </p:cNvPr>
          <p:cNvSpPr>
            <a:spLocks noGrp="1"/>
          </p:cNvSpPr>
          <p:nvPr>
            <p:ph type="dt" sz="half" idx="10"/>
          </p:nvPr>
        </p:nvSpPr>
        <p:spPr/>
        <p:txBody>
          <a:bodyPr/>
          <a:lstStyle/>
          <a:p>
            <a:fld id="{A52EDCAA-DBC8-4C62-8BAB-6FEC98144FCA}" type="datetimeFigureOut">
              <a:rPr lang="en-US" smtClean="0"/>
              <a:t>8/13/2021</a:t>
            </a:fld>
            <a:endParaRPr lang="en-US"/>
          </a:p>
        </p:txBody>
      </p:sp>
      <p:sp>
        <p:nvSpPr>
          <p:cNvPr id="3" name="Footer Placeholder 2">
            <a:extLst>
              <a:ext uri="{FF2B5EF4-FFF2-40B4-BE49-F238E27FC236}">
                <a16:creationId xmlns:a16="http://schemas.microsoft.com/office/drawing/2014/main" id="{D25F99B3-FF04-4AA6-A978-69BBCEE7C4B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0E1F465-E152-4578-9913-4FB4D636FBDB}"/>
              </a:ext>
            </a:extLst>
          </p:cNvPr>
          <p:cNvSpPr>
            <a:spLocks noGrp="1"/>
          </p:cNvSpPr>
          <p:nvPr>
            <p:ph type="sldNum" sz="quarter" idx="12"/>
          </p:nvPr>
        </p:nvSpPr>
        <p:spPr/>
        <p:txBody>
          <a:bodyPr/>
          <a:lstStyle/>
          <a:p>
            <a:fld id="{F7A6568C-1E3C-448E-A28A-E9D0C39317AC}" type="slidenum">
              <a:rPr lang="en-US" smtClean="0"/>
              <a:t>‹#›</a:t>
            </a:fld>
            <a:endParaRPr lang="en-US"/>
          </a:p>
        </p:txBody>
      </p:sp>
    </p:spTree>
    <p:extLst>
      <p:ext uri="{BB962C8B-B14F-4D97-AF65-F5344CB8AC3E}">
        <p14:creationId xmlns:p14="http://schemas.microsoft.com/office/powerpoint/2010/main" val="13785796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69F45E-8052-466E-9B35-E0245A5B4A6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345099C-7ED8-4955-B5E9-0933CDB795B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3716E0A-A027-4D30-8C30-B6E04133E84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2CED086-D68F-42BE-8F54-35E5F2F7CDE6}"/>
              </a:ext>
            </a:extLst>
          </p:cNvPr>
          <p:cNvSpPr>
            <a:spLocks noGrp="1"/>
          </p:cNvSpPr>
          <p:nvPr>
            <p:ph type="dt" sz="half" idx="10"/>
          </p:nvPr>
        </p:nvSpPr>
        <p:spPr/>
        <p:txBody>
          <a:bodyPr/>
          <a:lstStyle/>
          <a:p>
            <a:fld id="{A52EDCAA-DBC8-4C62-8BAB-6FEC98144FCA}" type="datetimeFigureOut">
              <a:rPr lang="en-US" smtClean="0"/>
              <a:t>8/13/2021</a:t>
            </a:fld>
            <a:endParaRPr lang="en-US"/>
          </a:p>
        </p:txBody>
      </p:sp>
      <p:sp>
        <p:nvSpPr>
          <p:cNvPr id="6" name="Footer Placeholder 5">
            <a:extLst>
              <a:ext uri="{FF2B5EF4-FFF2-40B4-BE49-F238E27FC236}">
                <a16:creationId xmlns:a16="http://schemas.microsoft.com/office/drawing/2014/main" id="{DB994638-918B-4C36-87CF-DD0BD967F39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3C97299-F406-4CA2-A626-C31F92F13005}"/>
              </a:ext>
            </a:extLst>
          </p:cNvPr>
          <p:cNvSpPr>
            <a:spLocks noGrp="1"/>
          </p:cNvSpPr>
          <p:nvPr>
            <p:ph type="sldNum" sz="quarter" idx="12"/>
          </p:nvPr>
        </p:nvSpPr>
        <p:spPr/>
        <p:txBody>
          <a:bodyPr/>
          <a:lstStyle/>
          <a:p>
            <a:fld id="{F7A6568C-1E3C-448E-A28A-E9D0C39317AC}" type="slidenum">
              <a:rPr lang="en-US" smtClean="0"/>
              <a:t>‹#›</a:t>
            </a:fld>
            <a:endParaRPr lang="en-US"/>
          </a:p>
        </p:txBody>
      </p:sp>
    </p:spTree>
    <p:extLst>
      <p:ext uri="{BB962C8B-B14F-4D97-AF65-F5344CB8AC3E}">
        <p14:creationId xmlns:p14="http://schemas.microsoft.com/office/powerpoint/2010/main" val="22935757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0268C-C222-470B-B3EC-3520D3504D1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0DA79AB-8C9E-4CDD-9FAF-22C50EF0773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E092772-F05A-4B8B-815E-B9DF9007F21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F51D20F-1A54-4E56-A725-224A0FFA03B5}"/>
              </a:ext>
            </a:extLst>
          </p:cNvPr>
          <p:cNvSpPr>
            <a:spLocks noGrp="1"/>
          </p:cNvSpPr>
          <p:nvPr>
            <p:ph type="dt" sz="half" idx="10"/>
          </p:nvPr>
        </p:nvSpPr>
        <p:spPr/>
        <p:txBody>
          <a:bodyPr/>
          <a:lstStyle/>
          <a:p>
            <a:fld id="{A52EDCAA-DBC8-4C62-8BAB-6FEC98144FCA}" type="datetimeFigureOut">
              <a:rPr lang="en-US" smtClean="0"/>
              <a:t>8/13/2021</a:t>
            </a:fld>
            <a:endParaRPr lang="en-US"/>
          </a:p>
        </p:txBody>
      </p:sp>
      <p:sp>
        <p:nvSpPr>
          <p:cNvPr id="6" name="Footer Placeholder 5">
            <a:extLst>
              <a:ext uri="{FF2B5EF4-FFF2-40B4-BE49-F238E27FC236}">
                <a16:creationId xmlns:a16="http://schemas.microsoft.com/office/drawing/2014/main" id="{13FF35D0-6947-4A49-8AD9-4201D94C3DF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ED5377D-03A5-4141-957A-73492EFEBFBB}"/>
              </a:ext>
            </a:extLst>
          </p:cNvPr>
          <p:cNvSpPr>
            <a:spLocks noGrp="1"/>
          </p:cNvSpPr>
          <p:nvPr>
            <p:ph type="sldNum" sz="quarter" idx="12"/>
          </p:nvPr>
        </p:nvSpPr>
        <p:spPr/>
        <p:txBody>
          <a:bodyPr/>
          <a:lstStyle/>
          <a:p>
            <a:fld id="{F7A6568C-1E3C-448E-A28A-E9D0C39317AC}" type="slidenum">
              <a:rPr lang="en-US" smtClean="0"/>
              <a:t>‹#›</a:t>
            </a:fld>
            <a:endParaRPr lang="en-US"/>
          </a:p>
        </p:txBody>
      </p:sp>
    </p:spTree>
    <p:extLst>
      <p:ext uri="{BB962C8B-B14F-4D97-AF65-F5344CB8AC3E}">
        <p14:creationId xmlns:p14="http://schemas.microsoft.com/office/powerpoint/2010/main" val="29117786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136548-B1B9-44F1-A37A-841FCC70C17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A629E99-2E9B-446A-B463-51B5C0E29CF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5BAC396-BB64-4E01-9F14-042762F12D0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52EDCAA-DBC8-4C62-8BAB-6FEC98144FCA}" type="datetimeFigureOut">
              <a:rPr lang="en-US" smtClean="0"/>
              <a:t>8/13/2021</a:t>
            </a:fld>
            <a:endParaRPr lang="en-US"/>
          </a:p>
        </p:txBody>
      </p:sp>
      <p:sp>
        <p:nvSpPr>
          <p:cNvPr id="5" name="Footer Placeholder 4">
            <a:extLst>
              <a:ext uri="{FF2B5EF4-FFF2-40B4-BE49-F238E27FC236}">
                <a16:creationId xmlns:a16="http://schemas.microsoft.com/office/drawing/2014/main" id="{72D7C13F-C3FA-4939-B812-950B22F957D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2BD9218-A981-490E-BC9F-D5427577493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7A6568C-1E3C-448E-A28A-E9D0C39317AC}" type="slidenum">
              <a:rPr lang="en-US" smtClean="0"/>
              <a:t>‹#›</a:t>
            </a:fld>
            <a:endParaRPr lang="en-US"/>
          </a:p>
        </p:txBody>
      </p:sp>
    </p:spTree>
    <p:extLst>
      <p:ext uri="{BB962C8B-B14F-4D97-AF65-F5344CB8AC3E}">
        <p14:creationId xmlns:p14="http://schemas.microsoft.com/office/powerpoint/2010/main" val="11914339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2.xml"/><Relationship Id="rId5" Type="http://schemas.openxmlformats.org/officeDocument/2006/relationships/image" Target="../media/image2.gif"/><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4.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Υπότιτλος 2"/>
          <p:cNvSpPr>
            <a:spLocks noGrp="1"/>
          </p:cNvSpPr>
          <p:nvPr>
            <p:ph type="subTitle" idx="1"/>
          </p:nvPr>
        </p:nvSpPr>
        <p:spPr>
          <a:xfrm>
            <a:off x="582802" y="1035854"/>
            <a:ext cx="10791929" cy="5435285"/>
          </a:xfrm>
        </p:spPr>
        <p:txBody>
          <a:bodyPr>
            <a:normAutofit/>
          </a:bodyPr>
          <a:lstStyle/>
          <a:p>
            <a:pPr algn="just"/>
            <a:r>
              <a:rPr lang="en-US" sz="3000" dirty="0">
                <a:solidFill>
                  <a:schemeClr val="tx1"/>
                </a:solidFill>
                <a:cs typeface="Arial" panose="020B0604020202020204" pitchFamily="34" charset="0"/>
              </a:rPr>
              <a:t>Standard Median Filter</a:t>
            </a:r>
          </a:p>
          <a:p>
            <a:pPr marL="457200" indent="-457200" algn="just">
              <a:buFont typeface="Arial" panose="020B0604020202020204" pitchFamily="34" charset="0"/>
              <a:buChar char="•"/>
            </a:pPr>
            <a:r>
              <a:rPr lang="en-US" sz="2800" b="0" dirty="0">
                <a:solidFill>
                  <a:schemeClr val="tx1"/>
                </a:solidFill>
                <a:cs typeface="Arial" panose="020B0604020202020204" pitchFamily="34" charset="0"/>
              </a:rPr>
              <a:t>The standard median filter is a noise reduction method that is very effective in preserving the details of an image. </a:t>
            </a:r>
          </a:p>
          <a:p>
            <a:pPr marL="457200" indent="-457200" algn="just">
              <a:buFont typeface="Arial" panose="020B0604020202020204" pitchFamily="34" charset="0"/>
              <a:buChar char="•"/>
            </a:pPr>
            <a:r>
              <a:rPr lang="en-US" sz="2800" b="0" dirty="0">
                <a:solidFill>
                  <a:schemeClr val="tx1"/>
                </a:solidFill>
                <a:cs typeface="Arial" panose="020B0604020202020204" pitchFamily="34" charset="0"/>
              </a:rPr>
              <a:t>It replaces each pixel’s value with the median value of its neighboring pixels. </a:t>
            </a:r>
          </a:p>
          <a:p>
            <a:pPr marL="457200" indent="-457200" algn="just">
              <a:buFont typeface="Arial" panose="020B0604020202020204" pitchFamily="34" charset="0"/>
              <a:buChar char="•"/>
            </a:pPr>
            <a:r>
              <a:rPr lang="en-US" sz="2800" b="0" dirty="0">
                <a:solidFill>
                  <a:schemeClr val="tx1"/>
                </a:solidFill>
                <a:cs typeface="Arial" panose="020B0604020202020204" pitchFamily="34" charset="0"/>
              </a:rPr>
              <a:t>It performs great when dealing with salt and pepper noise, but it struggles when dealing with Gaussian noise.</a:t>
            </a:r>
          </a:p>
          <a:p>
            <a:pPr marL="457200" indent="-457200" algn="just">
              <a:buFont typeface="Arial" panose="020B0604020202020204" pitchFamily="34" charset="0"/>
              <a:buChar char="•"/>
            </a:pPr>
            <a:r>
              <a:rPr lang="en-US" sz="2800" b="0" dirty="0">
                <a:solidFill>
                  <a:schemeClr val="tx1"/>
                </a:solidFill>
                <a:cs typeface="Arial" panose="020B0604020202020204" pitchFamily="34" charset="0"/>
              </a:rPr>
              <a:t>For this exercise you are tasked to perform standard median filtering on an image that has been corrupted by noise.</a:t>
            </a:r>
          </a:p>
        </p:txBody>
      </p:sp>
      <p:sp>
        <p:nvSpPr>
          <p:cNvPr id="10" name="Τίτλος 1">
            <a:extLst>
              <a:ext uri="{FF2B5EF4-FFF2-40B4-BE49-F238E27FC236}">
                <a16:creationId xmlns:a16="http://schemas.microsoft.com/office/drawing/2014/main" id="{5697AA8B-3CC2-441D-8A67-FC265B7E3715}"/>
              </a:ext>
            </a:extLst>
          </p:cNvPr>
          <p:cNvSpPr>
            <a:spLocks noGrp="1"/>
          </p:cNvSpPr>
          <p:nvPr>
            <p:ph type="title"/>
          </p:nvPr>
        </p:nvSpPr>
        <p:spPr bwMode="auto">
          <a:xfrm>
            <a:off x="357040" y="161647"/>
            <a:ext cx="9073008" cy="874207"/>
          </a:xfrm>
        </p:spPr>
        <p:txBody>
          <a:bodyPr vert="horz" wrap="square" lIns="91440" tIns="45720" rIns="91440" bIns="45720" numCol="1" anchorCtr="0" compatLnSpc="1">
            <a:prstTxWarp prst="textNoShape">
              <a:avLst/>
            </a:prstTxWarp>
            <a:normAutofit/>
          </a:bodyPr>
          <a:lstStyle/>
          <a:p>
            <a:pPr algn="just"/>
            <a:r>
              <a:rPr lang="en-US" sz="4000" dirty="0"/>
              <a:t>Image Filtering</a:t>
            </a:r>
            <a:endParaRPr lang="el-GR" sz="4000" dirty="0"/>
          </a:p>
        </p:txBody>
      </p:sp>
    </p:spTree>
    <p:extLst>
      <p:ext uri="{BB962C8B-B14F-4D97-AF65-F5344CB8AC3E}">
        <p14:creationId xmlns:p14="http://schemas.microsoft.com/office/powerpoint/2010/main" val="23242055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Υπότιτλος 2"/>
          <p:cNvSpPr>
            <a:spLocks noGrp="1"/>
          </p:cNvSpPr>
          <p:nvPr>
            <p:ph type="subTitle" idx="1"/>
          </p:nvPr>
        </p:nvSpPr>
        <p:spPr>
          <a:xfrm>
            <a:off x="582802" y="1035854"/>
            <a:ext cx="10791929" cy="5435285"/>
          </a:xfrm>
        </p:spPr>
        <p:txBody>
          <a:bodyPr>
            <a:normAutofit/>
          </a:bodyPr>
          <a:lstStyle/>
          <a:p>
            <a:pPr algn="just"/>
            <a:r>
              <a:rPr lang="en-US" sz="3000" dirty="0">
                <a:solidFill>
                  <a:schemeClr val="tx1"/>
                </a:solidFill>
                <a:cs typeface="Arial" panose="020B0604020202020204" pitchFamily="34" charset="0"/>
              </a:rPr>
              <a:t>Standard Median Filter</a:t>
            </a:r>
          </a:p>
          <a:p>
            <a:pPr marL="457200" indent="-457200" algn="just">
              <a:buFont typeface="Arial" panose="020B0604020202020204" pitchFamily="34" charset="0"/>
              <a:buChar char="•"/>
            </a:pPr>
            <a:r>
              <a:rPr lang="en-US" sz="2800" b="0" dirty="0">
                <a:solidFill>
                  <a:schemeClr val="tx1"/>
                </a:solidFill>
                <a:cs typeface="Arial" panose="020B0604020202020204" pitchFamily="34" charset="0"/>
              </a:rPr>
              <a:t>The algorithm takes as input a noise image and the size of the median filter window and applies standard median filtering to the image by changing the value of each pixel with the median value of its neighboring pixels. Then, it returns the filtered image. It uses 0-padding in order to avoid the creation of black borders in the image. </a:t>
            </a:r>
          </a:p>
          <a:p>
            <a:pPr marL="457200" indent="-457200" algn="just">
              <a:buFont typeface="Arial" panose="020B0604020202020204" pitchFamily="34" charset="0"/>
              <a:buChar char="•"/>
            </a:pPr>
            <a:r>
              <a:rPr lang="en-US" sz="2800" b="0" dirty="0">
                <a:solidFill>
                  <a:schemeClr val="tx1"/>
                </a:solidFill>
                <a:cs typeface="Arial" panose="020B0604020202020204" pitchFamily="34" charset="0"/>
              </a:rPr>
              <a:t>Finally, the noise image is displayed alongside the filtered one.</a:t>
            </a:r>
          </a:p>
        </p:txBody>
      </p:sp>
      <p:sp>
        <p:nvSpPr>
          <p:cNvPr id="7" name="Τίτλος 1">
            <a:extLst>
              <a:ext uri="{FF2B5EF4-FFF2-40B4-BE49-F238E27FC236}">
                <a16:creationId xmlns:a16="http://schemas.microsoft.com/office/drawing/2014/main" id="{42C3E34F-F13F-4BA3-885B-62580A0F89B3}"/>
              </a:ext>
            </a:extLst>
          </p:cNvPr>
          <p:cNvSpPr>
            <a:spLocks noGrp="1"/>
          </p:cNvSpPr>
          <p:nvPr>
            <p:ph type="title"/>
          </p:nvPr>
        </p:nvSpPr>
        <p:spPr bwMode="auto">
          <a:xfrm>
            <a:off x="357040" y="161647"/>
            <a:ext cx="9073008" cy="874207"/>
          </a:xfrm>
        </p:spPr>
        <p:txBody>
          <a:bodyPr vert="horz" wrap="square" lIns="91440" tIns="45720" rIns="91440" bIns="45720" numCol="1" anchorCtr="0" compatLnSpc="1">
            <a:prstTxWarp prst="textNoShape">
              <a:avLst/>
            </a:prstTxWarp>
            <a:normAutofit/>
          </a:bodyPr>
          <a:lstStyle/>
          <a:p>
            <a:pPr algn="just"/>
            <a:r>
              <a:rPr lang="en-US" sz="4000" dirty="0"/>
              <a:t>Image Filtering</a:t>
            </a:r>
            <a:endParaRPr lang="el-GR" sz="4000" dirty="0"/>
          </a:p>
        </p:txBody>
      </p:sp>
    </p:spTree>
    <p:extLst>
      <p:ext uri="{BB962C8B-B14F-4D97-AF65-F5344CB8AC3E}">
        <p14:creationId xmlns:p14="http://schemas.microsoft.com/office/powerpoint/2010/main" val="25127307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Υπότιτλος 2"/>
          <p:cNvSpPr>
            <a:spLocks noGrp="1"/>
          </p:cNvSpPr>
          <p:nvPr>
            <p:ph type="subTitle" idx="1"/>
          </p:nvPr>
        </p:nvSpPr>
        <p:spPr>
          <a:xfrm>
            <a:off x="582802" y="1035854"/>
            <a:ext cx="10791929" cy="5435285"/>
          </a:xfrm>
        </p:spPr>
        <p:txBody>
          <a:bodyPr>
            <a:normAutofit/>
          </a:bodyPr>
          <a:lstStyle/>
          <a:p>
            <a:pPr algn="just"/>
            <a:r>
              <a:rPr lang="en-US" sz="3000" dirty="0">
                <a:solidFill>
                  <a:schemeClr val="tx1"/>
                </a:solidFill>
                <a:cs typeface="Arial" panose="020B0604020202020204" pitchFamily="34" charset="0"/>
              </a:rPr>
              <a:t>Standard Median Filter</a:t>
            </a:r>
          </a:p>
        </p:txBody>
      </p:sp>
      <p:pic>
        <p:nvPicPr>
          <p:cNvPr id="4" name="Picture 3" descr="A person wearing a hat&#10;&#10;Description automatically generated with medium confidence">
            <a:extLst>
              <a:ext uri="{FF2B5EF4-FFF2-40B4-BE49-F238E27FC236}">
                <a16:creationId xmlns:a16="http://schemas.microsoft.com/office/drawing/2014/main" id="{BBE9D3A2-DAE9-47EA-BD06-BAD765ADC2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7269" y="1686726"/>
            <a:ext cx="4403101" cy="3628124"/>
          </a:xfrm>
          <a:prstGeom prst="rect">
            <a:avLst/>
          </a:prstGeom>
        </p:spPr>
      </p:pic>
      <p:sp>
        <p:nvSpPr>
          <p:cNvPr id="6" name="TextBox 5">
            <a:extLst>
              <a:ext uri="{FF2B5EF4-FFF2-40B4-BE49-F238E27FC236}">
                <a16:creationId xmlns:a16="http://schemas.microsoft.com/office/drawing/2014/main" id="{C4C844E8-175E-43EA-821D-8304D1050DC2}"/>
              </a:ext>
            </a:extLst>
          </p:cNvPr>
          <p:cNvSpPr txBox="1"/>
          <p:nvPr/>
        </p:nvSpPr>
        <p:spPr>
          <a:xfrm>
            <a:off x="1805438" y="5431329"/>
            <a:ext cx="2228730" cy="461665"/>
          </a:xfrm>
          <a:prstGeom prst="rect">
            <a:avLst/>
          </a:prstGeom>
          <a:noFill/>
        </p:spPr>
        <p:txBody>
          <a:bodyPr wrap="square" rtlCol="0">
            <a:spAutoFit/>
          </a:bodyPr>
          <a:lstStyle/>
          <a:p>
            <a:pPr algn="just"/>
            <a:r>
              <a:rPr lang="en-US" sz="2400" dirty="0">
                <a:latin typeface="Arial" panose="020B0604020202020204" pitchFamily="34" charset="0"/>
                <a:cs typeface="Arial" panose="020B0604020202020204" pitchFamily="34" charset="0"/>
              </a:rPr>
              <a:t>Input example.</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0D2ACEF4-0EF6-4881-899A-BCCE48E59D65}"/>
                  </a:ext>
                </a:extLst>
              </p:cNvPr>
              <p:cNvSpPr txBox="1"/>
              <p:nvPr/>
            </p:nvSpPr>
            <p:spPr>
              <a:xfrm>
                <a:off x="5570065" y="5387879"/>
                <a:ext cx="6360607" cy="1200329"/>
              </a:xfrm>
              <a:prstGeom prst="rect">
                <a:avLst/>
              </a:prstGeom>
              <a:noFill/>
            </p:spPr>
            <p:txBody>
              <a:bodyPr wrap="square" rtlCol="0">
                <a:spAutoFit/>
              </a:bodyPr>
              <a:lstStyle/>
              <a:p>
                <a:pPr algn="just"/>
                <a:r>
                  <a:rPr lang="en-US" sz="2400" dirty="0">
                    <a:latin typeface="Arial" panose="020B0604020202020204" pitchFamily="34" charset="0"/>
                    <a:cs typeface="Arial" panose="020B0604020202020204" pitchFamily="34" charset="0"/>
                  </a:rPr>
                  <a:t>Intermediate output example of a </a:t>
                </a:r>
                <a14:m>
                  <m:oMath xmlns:m="http://schemas.openxmlformats.org/officeDocument/2006/math">
                    <m:r>
                      <a:rPr lang="en-US" sz="2400" b="0" i="1" smtClean="0">
                        <a:latin typeface="Cambria Math" panose="02040503050406030204" pitchFamily="18" charset="0"/>
                        <a:cs typeface="Arial" panose="020B0604020202020204" pitchFamily="34" charset="0"/>
                      </a:rPr>
                      <m:t>3×3</m:t>
                    </m:r>
                  </m:oMath>
                </a14:m>
                <a:r>
                  <a:rPr lang="en-US" sz="2400" dirty="0">
                    <a:latin typeface="Arial" panose="020B0604020202020204" pitchFamily="34" charset="0"/>
                    <a:cs typeface="Arial" panose="020B0604020202020204" pitchFamily="34" charset="0"/>
                  </a:rPr>
                  <a:t> median filter on an image corrupted by salt and pepper noise.</a:t>
                </a:r>
              </a:p>
            </p:txBody>
          </p:sp>
        </mc:Choice>
        <mc:Fallback xmlns="">
          <p:sp>
            <p:nvSpPr>
              <p:cNvPr id="9" name="TextBox 8">
                <a:extLst>
                  <a:ext uri="{FF2B5EF4-FFF2-40B4-BE49-F238E27FC236}">
                    <a16:creationId xmlns:a16="http://schemas.microsoft.com/office/drawing/2014/main" id="{0D2ACEF4-0EF6-4881-899A-BCCE48E59D65}"/>
                  </a:ext>
                </a:extLst>
              </p:cNvPr>
              <p:cNvSpPr txBox="1">
                <a:spLocks noRot="1" noChangeAspect="1" noMove="1" noResize="1" noEditPoints="1" noAdjustHandles="1" noChangeArrowheads="1" noChangeShapeType="1" noTextEdit="1"/>
              </p:cNvSpPr>
              <p:nvPr/>
            </p:nvSpPr>
            <p:spPr>
              <a:xfrm>
                <a:off x="5570065" y="5387879"/>
                <a:ext cx="6360607" cy="1200329"/>
              </a:xfrm>
              <a:prstGeom prst="rect">
                <a:avLst/>
              </a:prstGeom>
              <a:blipFill>
                <a:blip r:embed="rId4"/>
                <a:stretch>
                  <a:fillRect l="-1534" t="-3553" r="-1438" b="-11168"/>
                </a:stretch>
              </a:blipFill>
            </p:spPr>
            <p:txBody>
              <a:bodyPr/>
              <a:lstStyle/>
              <a:p>
                <a:r>
                  <a:rPr lang="en-US">
                    <a:noFill/>
                  </a:rPr>
                  <a:t> </a:t>
                </a:r>
              </a:p>
            </p:txBody>
          </p:sp>
        </mc:Fallback>
      </mc:AlternateContent>
      <p:sp>
        <p:nvSpPr>
          <p:cNvPr id="12" name="Τίτλος 1">
            <a:extLst>
              <a:ext uri="{FF2B5EF4-FFF2-40B4-BE49-F238E27FC236}">
                <a16:creationId xmlns:a16="http://schemas.microsoft.com/office/drawing/2014/main" id="{4246CF7B-6B83-4049-8E84-07BF2E925723}"/>
              </a:ext>
            </a:extLst>
          </p:cNvPr>
          <p:cNvSpPr>
            <a:spLocks noGrp="1"/>
          </p:cNvSpPr>
          <p:nvPr>
            <p:ph type="title"/>
          </p:nvPr>
        </p:nvSpPr>
        <p:spPr bwMode="auto">
          <a:xfrm>
            <a:off x="357040" y="161647"/>
            <a:ext cx="9073008" cy="874207"/>
          </a:xfrm>
        </p:spPr>
        <p:txBody>
          <a:bodyPr vert="horz" wrap="square" lIns="91440" tIns="45720" rIns="91440" bIns="45720" numCol="1" anchorCtr="0" compatLnSpc="1">
            <a:prstTxWarp prst="textNoShape">
              <a:avLst/>
            </a:prstTxWarp>
            <a:normAutofit/>
          </a:bodyPr>
          <a:lstStyle/>
          <a:p>
            <a:pPr algn="just"/>
            <a:r>
              <a:rPr lang="en-US" sz="4000" dirty="0"/>
              <a:t>Image Filtering</a:t>
            </a:r>
            <a:endParaRPr lang="el-GR" sz="4000" dirty="0"/>
          </a:p>
        </p:txBody>
      </p:sp>
      <p:pic>
        <p:nvPicPr>
          <p:cNvPr id="5" name="Picture 4">
            <a:extLst>
              <a:ext uri="{FF2B5EF4-FFF2-40B4-BE49-F238E27FC236}">
                <a16:creationId xmlns:a16="http://schemas.microsoft.com/office/drawing/2014/main" id="{DB3F6E7E-E75C-4DFC-96FB-2D3625118CB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48818" y="1687316"/>
            <a:ext cx="4403100" cy="3627534"/>
          </a:xfrm>
          <a:prstGeom prst="rect">
            <a:avLst/>
          </a:prstGeom>
        </p:spPr>
      </p:pic>
    </p:spTree>
    <p:extLst>
      <p:ext uri="{BB962C8B-B14F-4D97-AF65-F5344CB8AC3E}">
        <p14:creationId xmlns:p14="http://schemas.microsoft.com/office/powerpoint/2010/main" val="12655078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Υπότιτλος 2"/>
          <p:cNvSpPr>
            <a:spLocks noGrp="1"/>
          </p:cNvSpPr>
          <p:nvPr>
            <p:ph type="subTitle" idx="1"/>
          </p:nvPr>
        </p:nvSpPr>
        <p:spPr>
          <a:xfrm>
            <a:off x="582803" y="1035854"/>
            <a:ext cx="10791929" cy="5606106"/>
          </a:xfrm>
        </p:spPr>
        <p:txBody>
          <a:bodyPr>
            <a:normAutofit/>
          </a:bodyPr>
          <a:lstStyle/>
          <a:p>
            <a:pPr algn="l"/>
            <a:r>
              <a:rPr lang="en-US" sz="3000" dirty="0">
                <a:solidFill>
                  <a:schemeClr val="tx1"/>
                </a:solidFill>
                <a:cs typeface="Arial" panose="020B0604020202020204" pitchFamily="34" charset="0"/>
              </a:rPr>
              <a:t>Standard Median Filter</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7EDEB522-DF1C-4305-8734-73449199C76B}"/>
                  </a:ext>
                </a:extLst>
              </p:cNvPr>
              <p:cNvSpPr txBox="1"/>
              <p:nvPr/>
            </p:nvSpPr>
            <p:spPr>
              <a:xfrm>
                <a:off x="3255665" y="5627526"/>
                <a:ext cx="6285571" cy="1200329"/>
              </a:xfrm>
              <a:prstGeom prst="rect">
                <a:avLst/>
              </a:prstGeom>
              <a:noFill/>
            </p:spPr>
            <p:txBody>
              <a:bodyPr wrap="square" rtlCol="0">
                <a:spAutoFit/>
              </a:bodyPr>
              <a:lstStyle/>
              <a:p>
                <a:pPr algn="just"/>
                <a:r>
                  <a:rPr lang="en-US" sz="2400" dirty="0">
                    <a:latin typeface="Arial" panose="020B0604020202020204" pitchFamily="34" charset="0"/>
                    <a:cs typeface="Arial" panose="020B0604020202020204" pitchFamily="34" charset="0"/>
                  </a:rPr>
                  <a:t>Output example of a </a:t>
                </a:r>
                <a14:m>
                  <m:oMath xmlns:m="http://schemas.openxmlformats.org/officeDocument/2006/math">
                    <m:r>
                      <a:rPr lang="en-US" sz="2400" b="0" i="1" smtClean="0">
                        <a:latin typeface="Cambria Math" panose="02040503050406030204" pitchFamily="18" charset="0"/>
                        <a:cs typeface="Arial" panose="020B0604020202020204" pitchFamily="34" charset="0"/>
                      </a:rPr>
                      <m:t>3×3</m:t>
                    </m:r>
                  </m:oMath>
                </a14:m>
                <a:r>
                  <a:rPr lang="en-US" sz="2400" dirty="0">
                    <a:latin typeface="Arial" panose="020B0604020202020204" pitchFamily="34" charset="0"/>
                    <a:cs typeface="Arial" panose="020B0604020202020204" pitchFamily="34" charset="0"/>
                  </a:rPr>
                  <a:t> median filter on an image corrupted </a:t>
                </a:r>
                <a:r>
                  <a:rPr lang="en-US" sz="2400">
                    <a:latin typeface="Arial" panose="020B0604020202020204" pitchFamily="34" charset="0"/>
                    <a:cs typeface="Arial" panose="020B0604020202020204" pitchFamily="34" charset="0"/>
                  </a:rPr>
                  <a:t>by multiplicative </a:t>
                </a:r>
                <a:r>
                  <a:rPr lang="en-US" sz="2400" dirty="0">
                    <a:latin typeface="Arial" panose="020B0604020202020204" pitchFamily="34" charset="0"/>
                    <a:cs typeface="Arial" panose="020B0604020202020204" pitchFamily="34" charset="0"/>
                  </a:rPr>
                  <a:t>noise. </a:t>
                </a:r>
              </a:p>
              <a:p>
                <a:pPr algn="just"/>
                <a:endParaRPr lang="en-US" sz="2400" dirty="0">
                  <a:latin typeface="Arial" panose="020B0604020202020204" pitchFamily="34" charset="0"/>
                  <a:cs typeface="Arial" panose="020B0604020202020204" pitchFamily="34" charset="0"/>
                </a:endParaRPr>
              </a:p>
            </p:txBody>
          </p:sp>
        </mc:Choice>
        <mc:Fallback xmlns="">
          <p:sp>
            <p:nvSpPr>
              <p:cNvPr id="9" name="TextBox 8">
                <a:extLst>
                  <a:ext uri="{FF2B5EF4-FFF2-40B4-BE49-F238E27FC236}">
                    <a16:creationId xmlns:a16="http://schemas.microsoft.com/office/drawing/2014/main" id="{7EDEB522-DF1C-4305-8734-73449199C76B}"/>
                  </a:ext>
                </a:extLst>
              </p:cNvPr>
              <p:cNvSpPr txBox="1">
                <a:spLocks noRot="1" noChangeAspect="1" noMove="1" noResize="1" noEditPoints="1" noAdjustHandles="1" noChangeArrowheads="1" noChangeShapeType="1" noTextEdit="1"/>
              </p:cNvSpPr>
              <p:nvPr/>
            </p:nvSpPr>
            <p:spPr>
              <a:xfrm>
                <a:off x="3255665" y="5627526"/>
                <a:ext cx="6285571" cy="1200329"/>
              </a:xfrm>
              <a:prstGeom prst="rect">
                <a:avLst/>
              </a:prstGeom>
              <a:blipFill>
                <a:blip r:embed="rId2"/>
                <a:stretch>
                  <a:fillRect l="-1455" t="-3553" r="-1552"/>
                </a:stretch>
              </a:blipFill>
            </p:spPr>
            <p:txBody>
              <a:bodyPr/>
              <a:lstStyle/>
              <a:p>
                <a:r>
                  <a:rPr lang="en-US">
                    <a:noFill/>
                  </a:rPr>
                  <a:t> </a:t>
                </a:r>
              </a:p>
            </p:txBody>
          </p:sp>
        </mc:Fallback>
      </mc:AlternateContent>
      <p:pic>
        <p:nvPicPr>
          <p:cNvPr id="6" name="Picture 5" descr="A picture containing text&#10;&#10;Description automatically generated">
            <a:extLst>
              <a:ext uri="{FF2B5EF4-FFF2-40B4-BE49-F238E27FC236}">
                <a16:creationId xmlns:a16="http://schemas.microsoft.com/office/drawing/2014/main" id="{37DC5073-94CA-4992-B35D-B9B9963102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34515" y="1787697"/>
            <a:ext cx="8960660" cy="3804659"/>
          </a:xfrm>
          <a:prstGeom prst="rect">
            <a:avLst/>
          </a:prstGeom>
        </p:spPr>
      </p:pic>
      <p:sp>
        <p:nvSpPr>
          <p:cNvPr id="10" name="Τίτλος 1">
            <a:extLst>
              <a:ext uri="{FF2B5EF4-FFF2-40B4-BE49-F238E27FC236}">
                <a16:creationId xmlns:a16="http://schemas.microsoft.com/office/drawing/2014/main" id="{4263DDF0-D49C-40D5-A149-B7F9AC575284}"/>
              </a:ext>
            </a:extLst>
          </p:cNvPr>
          <p:cNvSpPr>
            <a:spLocks noGrp="1"/>
          </p:cNvSpPr>
          <p:nvPr>
            <p:ph type="title"/>
          </p:nvPr>
        </p:nvSpPr>
        <p:spPr bwMode="auto">
          <a:xfrm>
            <a:off x="357040" y="161647"/>
            <a:ext cx="9073008" cy="874207"/>
          </a:xfrm>
        </p:spPr>
        <p:txBody>
          <a:bodyPr vert="horz" wrap="square" lIns="91440" tIns="45720" rIns="91440" bIns="45720" numCol="1" anchorCtr="0" compatLnSpc="1">
            <a:prstTxWarp prst="textNoShape">
              <a:avLst/>
            </a:prstTxWarp>
            <a:normAutofit/>
          </a:bodyPr>
          <a:lstStyle/>
          <a:p>
            <a:pPr algn="just"/>
            <a:r>
              <a:rPr lang="en-US" sz="4000" dirty="0"/>
              <a:t>Image Filtering</a:t>
            </a:r>
            <a:endParaRPr lang="el-GR" sz="4000" dirty="0"/>
          </a:p>
        </p:txBody>
      </p:sp>
    </p:spTree>
    <p:extLst>
      <p:ext uri="{BB962C8B-B14F-4D97-AF65-F5344CB8AC3E}">
        <p14:creationId xmlns:p14="http://schemas.microsoft.com/office/powerpoint/2010/main" val="314862942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861</TotalTime>
  <Words>208</Words>
  <Application>Microsoft Office PowerPoint</Application>
  <PresentationFormat>Widescreen</PresentationFormat>
  <Paragraphs>17</Paragraphs>
  <Slides>4</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vt:i4>
      </vt:variant>
    </vt:vector>
  </HeadingPairs>
  <TitlesOfParts>
    <vt:vector size="9" baseType="lpstr">
      <vt:lpstr>Arial</vt:lpstr>
      <vt:lpstr>Calibri</vt:lpstr>
      <vt:lpstr>Calibri Light</vt:lpstr>
      <vt:lpstr>Cambria Math</vt:lpstr>
      <vt:lpstr>Office Theme</vt:lpstr>
      <vt:lpstr>Image Filtering</vt:lpstr>
      <vt:lpstr>Image Filtering</vt:lpstr>
      <vt:lpstr>Image Filtering</vt:lpstr>
      <vt:lpstr>Image Filtering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Computer Vision Illustrative Programming Project</dc:title>
  <dc:creator>Charalampos Georgiadis</dc:creator>
  <cp:lastModifiedBy>Harris</cp:lastModifiedBy>
  <cp:revision>105</cp:revision>
  <dcterms:created xsi:type="dcterms:W3CDTF">2021-03-31T17:41:09Z</dcterms:created>
  <dcterms:modified xsi:type="dcterms:W3CDTF">2021-08-12T23:34:56Z</dcterms:modified>
</cp:coreProperties>
</file>